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6" r:id="rId4"/>
    <p:sldId id="260" r:id="rId5"/>
    <p:sldId id="261" r:id="rId6"/>
    <p:sldId id="271" r:id="rId7"/>
    <p:sldId id="269" r:id="rId8"/>
    <p:sldId id="257" r:id="rId9"/>
    <p:sldId id="258" r:id="rId10"/>
    <p:sldId id="268" r:id="rId11"/>
    <p:sldId id="259" r:id="rId12"/>
    <p:sldId id="264" r:id="rId13"/>
    <p:sldId id="270" r:id="rId14"/>
    <p:sldId id="27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3950361-FFF2-44A1-8082-D47933C802C4}">
          <p14:sldIdLst>
            <p14:sldId id="262"/>
            <p14:sldId id="265"/>
            <p14:sldId id="266"/>
            <p14:sldId id="260"/>
            <p14:sldId id="261"/>
            <p14:sldId id="271"/>
            <p14:sldId id="269"/>
            <p14:sldId id="257"/>
            <p14:sldId id="258"/>
            <p14:sldId id="268"/>
            <p14:sldId id="259"/>
            <p14:sldId id="264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CEE63-4633-AA26-F4E0-7271EB72F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EF84FC-BD8C-C2AC-676C-A663923D9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449684-E3BA-0C9B-DC94-FD17DAEE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3EA4CD-F4FF-4827-167D-7FEDDF33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B72EE7-ADED-3040-DAF5-BBBBED45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12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4C8D3-C3BB-E9F4-5D71-BE9D0BBA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1994C0-C9D0-7C97-BA19-D8B881F69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5E4B8-AB01-8032-3378-D80CBB9D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180261-D147-B53B-5D1E-56705336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C823AB-1D20-E8DB-7AEF-62934D0C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65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329C7F-5833-AFCB-4864-77AD19868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28D4A8-84B7-B906-EA9C-A5927C258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72D04E-367B-991A-86F6-16D75C86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159AC6-3082-D098-96EE-FB15EDE9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04037-79E5-ADFA-65F8-300C56B2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75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BFB0F-3F1B-004C-B751-7A35BFBB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F7179-9F4A-8F9B-8302-D69C9582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8BFFE-9543-4B86-792F-8E302C0F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5CA75-2708-6B9B-0B6B-0840B3B9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6951C-F463-7A67-7E45-3672DD40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9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CC394-5B2E-B4EE-56B9-AB8F9DCB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B33914-1457-5D25-DE64-4532D556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345EF-E0C5-D04B-BD06-4331522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D3C85-6228-D352-7C6B-C8BA79C6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B6D73-21BD-F63D-BAED-A332125C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41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D0127-59D4-43F4-E517-B5751568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3AB0F-4150-B658-8FBE-180E26784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830468-4969-3674-4446-0569E25A7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6497E9-B287-6781-CF91-4E81E994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03F564-4058-B1A8-0D4D-2C9A599E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95841A-D22E-55AA-2560-09C7AC16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6ACD6-660F-4520-E508-65230C7C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0B0C44-D84F-92FF-3D74-8DB8570F4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8F3818-1619-8EFF-FA12-44FC67802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7FDD82-9E0F-6D2C-D2F9-62BDF1C64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843113-D2DA-8AFF-214A-33FB7E8AE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B5327D-B0A0-6FBA-3FF8-3A7120F2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57015D-24E8-9A3C-940D-A456C3A1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082263-C3BC-056D-678C-866E8B99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08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74422-DA33-CE0A-E0E6-78B9CFF5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6830B-8709-76E8-ECE3-F08A4AB1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ED1A69-A75F-DD08-4E10-034A4CB2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9854EE-2497-D6CE-D268-EE4CF87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8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E95864-64C3-8024-56E7-03FA9314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905A27-F7CB-D1AB-E989-7DF210C7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01757-E238-D88F-0F58-F396CC02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1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220B6-33E7-55B9-4A0F-A4D1E0FF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7A62E-16AA-2099-1BE1-91B01428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EFAB89-18CD-BF8C-7FCF-4C8A0D828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49F0D3-63E1-DB17-4717-A8EE1327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95CDA1-F0BF-5D04-A13A-94D6F6C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501CC2-25D0-AB32-35B7-B1716470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34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AA1EE-D2BE-BEBD-187B-FA89DE98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F0FF66-7116-BDC8-DB3F-9539BA957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713746-70CC-61CA-773E-5E3E7F04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65E02E-D977-3336-362B-AF702328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15307A-949D-1554-7B5D-64757D31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42D0C5-37F7-F6E4-CCEA-FFA73A93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7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5367635-1055-C3E9-4EE7-248E11A5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573AE7-AEC3-F834-6D75-A7C10A60E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E03B22-0C2E-FFCA-672E-1F8A49FF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9A2D-56F0-4DC9-8C92-68E58BBF99A1}" type="datetimeFigureOut">
              <a:rPr lang="es-ES" smtClean="0"/>
              <a:t>25/07/2022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939B21-41F8-DC70-B79A-83A114782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9183D1-893C-BE57-5F9A-0CB17E8AA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3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video%20SS%20SS.mp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espana/madrid/2022-01-08/los-servicios-sociales-de-madrid-comienzan-el-ano-en-desbanda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espana/madrid/2022-01-08/los-servicios-sociales-de-madrid-comienzan-el-ano-en-desbanda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mapa_css_madrid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EAE0D1-FE4D-724A-9774-6F875F37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17"/>
                    </a14:imgEffect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333636-4B36-418B-E7C4-522A12C2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1"/>
            <a:ext cx="10515600" cy="2742059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SITUACION DEL SERVICIO DE ATENCION PRIMARIA DE LOS SERVICIOS SOCIALES DEL AYTO. DE MADRID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4EF48-268E-41AF-F68B-030D2B422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451"/>
            <a:ext cx="10515600" cy="1287262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ANTECEDENTES</a:t>
            </a:r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4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7245EE-D683-B918-E679-00971A9F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79A5FF-1055-2CF6-7A82-77B7E464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32" y="498453"/>
            <a:ext cx="11546888" cy="64526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DD44D8-231D-8A95-77D6-D3E567D7DCB7}"/>
              </a:ext>
            </a:extLst>
          </p:cNvPr>
          <p:cNvSpPr txBox="1"/>
          <p:nvPr/>
        </p:nvSpPr>
        <p:spPr>
          <a:xfrm>
            <a:off x="630315" y="6326"/>
            <a:ext cx="11070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INDICES DE ATENCION AL CIUDADANO AL DIA</a:t>
            </a:r>
            <a:endParaRPr lang="es-ES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362E11A-BDBD-B4E5-61BA-9FEF741063A2}"/>
              </a:ext>
            </a:extLst>
          </p:cNvPr>
          <p:cNvSpPr/>
          <p:nvPr/>
        </p:nvSpPr>
        <p:spPr>
          <a:xfrm>
            <a:off x="3107267" y="591101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C4A08BC-6518-18E3-2968-6E0A0B0DECFA}"/>
              </a:ext>
            </a:extLst>
          </p:cNvPr>
          <p:cNvSpPr/>
          <p:nvPr/>
        </p:nvSpPr>
        <p:spPr>
          <a:xfrm>
            <a:off x="2540006" y="1378501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7F8B372-89B5-A369-31B4-A0891779D8FB}"/>
              </a:ext>
            </a:extLst>
          </p:cNvPr>
          <p:cNvSpPr/>
          <p:nvPr/>
        </p:nvSpPr>
        <p:spPr>
          <a:xfrm>
            <a:off x="4800596" y="1446235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E06F3F3-219E-4B24-2165-2607B19E3719}"/>
              </a:ext>
            </a:extLst>
          </p:cNvPr>
          <p:cNvSpPr/>
          <p:nvPr/>
        </p:nvSpPr>
        <p:spPr>
          <a:xfrm>
            <a:off x="10405545" y="3706840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BB649E-589C-6396-3078-484145F0FE65}"/>
              </a:ext>
            </a:extLst>
          </p:cNvPr>
          <p:cNvSpPr/>
          <p:nvPr/>
        </p:nvSpPr>
        <p:spPr>
          <a:xfrm>
            <a:off x="9838277" y="3512106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DFE9488-5041-2AB1-21FB-82BED50DF114}"/>
              </a:ext>
            </a:extLst>
          </p:cNvPr>
          <p:cNvSpPr/>
          <p:nvPr/>
        </p:nvSpPr>
        <p:spPr>
          <a:xfrm>
            <a:off x="9025475" y="3859240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6848940-BCDE-49C8-9C1F-369098D1CA97}"/>
              </a:ext>
            </a:extLst>
          </p:cNvPr>
          <p:cNvSpPr/>
          <p:nvPr/>
        </p:nvSpPr>
        <p:spPr>
          <a:xfrm>
            <a:off x="2700865" y="526626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D63C2129-CC46-C701-36F8-459C053E6504}"/>
              </a:ext>
            </a:extLst>
          </p:cNvPr>
          <p:cNvSpPr/>
          <p:nvPr/>
        </p:nvSpPr>
        <p:spPr>
          <a:xfrm>
            <a:off x="3276596" y="5257801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D230F06F-7716-8B69-31F8-075867946D74}"/>
              </a:ext>
            </a:extLst>
          </p:cNvPr>
          <p:cNvSpPr/>
          <p:nvPr/>
        </p:nvSpPr>
        <p:spPr>
          <a:xfrm>
            <a:off x="4969930" y="526626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99284F89-05B0-C96A-F136-E1B7B5B5879E}"/>
              </a:ext>
            </a:extLst>
          </p:cNvPr>
          <p:cNvSpPr/>
          <p:nvPr/>
        </p:nvSpPr>
        <p:spPr>
          <a:xfrm>
            <a:off x="9160948" y="5266270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6266C2FB-7517-C9F1-C247-BD0385D1CC66}"/>
              </a:ext>
            </a:extLst>
          </p:cNvPr>
          <p:cNvSpPr/>
          <p:nvPr/>
        </p:nvSpPr>
        <p:spPr>
          <a:xfrm>
            <a:off x="9999151" y="5266271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796D9102-D57E-CD57-F4E9-51D200ECBA3C}"/>
              </a:ext>
            </a:extLst>
          </p:cNvPr>
          <p:cNvSpPr/>
          <p:nvPr/>
        </p:nvSpPr>
        <p:spPr>
          <a:xfrm>
            <a:off x="10541023" y="5266270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2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7477EA-1F95-1257-4B06-57CAFA63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1DC7C9-5917-15B7-253D-C2323B62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56" y="89908"/>
            <a:ext cx="10515600" cy="806738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RELACION DE LAS CITAS SOLICITADAS EN CENTRO EN FUNCION DEL NUMERO DE TRABAJADORES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CA58917B-90F9-7D39-19BE-D3BD24A8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44" y="820475"/>
            <a:ext cx="10906958" cy="6128819"/>
          </a:xfr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ED055B0-537D-31DA-5A23-CE76D9184148}"/>
              </a:ext>
            </a:extLst>
          </p:cNvPr>
          <p:cNvSpPr/>
          <p:nvPr/>
        </p:nvSpPr>
        <p:spPr>
          <a:xfrm>
            <a:off x="4089393" y="938230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C07FFBE-B4EC-9B6E-D00D-CE3A15B7B98D}"/>
              </a:ext>
            </a:extLst>
          </p:cNvPr>
          <p:cNvSpPr/>
          <p:nvPr/>
        </p:nvSpPr>
        <p:spPr>
          <a:xfrm>
            <a:off x="3801526" y="946693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45BFCD-FB6A-36EC-B842-8267F460B79C}"/>
              </a:ext>
            </a:extLst>
          </p:cNvPr>
          <p:cNvSpPr/>
          <p:nvPr/>
        </p:nvSpPr>
        <p:spPr>
          <a:xfrm>
            <a:off x="3318924" y="980557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97C5BE1-0330-52F0-62BA-05D27A58E8FE}"/>
              </a:ext>
            </a:extLst>
          </p:cNvPr>
          <p:cNvSpPr/>
          <p:nvPr/>
        </p:nvSpPr>
        <p:spPr>
          <a:xfrm>
            <a:off x="2751656" y="1166825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C325B91-B0A4-0914-4DF9-F7B890DE9346}"/>
              </a:ext>
            </a:extLst>
          </p:cNvPr>
          <p:cNvSpPr/>
          <p:nvPr/>
        </p:nvSpPr>
        <p:spPr>
          <a:xfrm>
            <a:off x="2497652" y="878953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B464D935-5235-FFDF-41FD-64C346EE7DA7}"/>
              </a:ext>
            </a:extLst>
          </p:cNvPr>
          <p:cNvSpPr/>
          <p:nvPr/>
        </p:nvSpPr>
        <p:spPr>
          <a:xfrm>
            <a:off x="2641596" y="5325534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AFD81BC-84E3-7DE2-9EED-128ACD5FB8CA}"/>
              </a:ext>
            </a:extLst>
          </p:cNvPr>
          <p:cNvSpPr/>
          <p:nvPr/>
        </p:nvSpPr>
        <p:spPr>
          <a:xfrm>
            <a:off x="2904067" y="5325532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D69E4685-7280-16DF-2F16-6FA380EC5DFE}"/>
              </a:ext>
            </a:extLst>
          </p:cNvPr>
          <p:cNvSpPr/>
          <p:nvPr/>
        </p:nvSpPr>
        <p:spPr>
          <a:xfrm>
            <a:off x="3445929" y="532553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02ECD161-EAF9-335C-D897-CECB618C3703}"/>
              </a:ext>
            </a:extLst>
          </p:cNvPr>
          <p:cNvSpPr/>
          <p:nvPr/>
        </p:nvSpPr>
        <p:spPr>
          <a:xfrm>
            <a:off x="3987796" y="5342467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C73B5D5C-09AA-C7E0-E05A-EF8D28C4CB0D}"/>
              </a:ext>
            </a:extLst>
          </p:cNvPr>
          <p:cNvSpPr/>
          <p:nvPr/>
        </p:nvSpPr>
        <p:spPr>
          <a:xfrm>
            <a:off x="4241798" y="5333999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4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355DEB-9D1A-E409-5EC0-B45AFA36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B494E-3F89-B41B-1C6D-FFEADE74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-114300"/>
            <a:ext cx="9144000" cy="75970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 EDA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F78ADB-A8B8-6487-295D-74C96DE1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962025"/>
            <a:ext cx="9709212" cy="48006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 OBSERVA QUE , EFECTIVAMENTE, HAY UNA GRAN DIFERENCIA DE CARGA DE TRABAJO SEGÚN QUE CENTROS DE ATENCION PRIMARIA DE SERVICIOS SOCIALES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POR ESTO SE PUEDE DECIR QUE SE CUMPLE LA PRIMERA HIPOTESIS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COMO CONSECUENCIA DE ESTAS DIFERENCIAS DE CARGAS DE TRABAJO, SE SUCEDEN LAS BAJAS DE TRABAJO Y EL INTERES DEL PERSONAL SOCIO-SANITARIO POR CAMBIAR DE DESTINO EN CUANTO LE SEA POSIBLE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 RELACIÓN CON LA SEGUNDA HIPOTESIS: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 DISPONE DE LOS DATOS DE RECURSOS ENTREGADOS EN CADA CENTRO, PERO NO DE LOS SOLICITADOS NI TAMPOCO DE LOS RECURSOS NO HUMANOS QUE SE LES FACILITA A TRAVÉS DE </a:t>
            </a:r>
            <a:r>
              <a:rPr lang="es-ES" sz="22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ONGs</a:t>
            </a: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just"/>
            <a:endParaRPr lang="es-E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/>
          </a:p>
          <a:p>
            <a:pPr algn="just"/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3A892A-5B20-7C61-2174-A8373429E76A}"/>
              </a:ext>
            </a:extLst>
          </p:cNvPr>
          <p:cNvSpPr txBox="1"/>
          <p:nvPr/>
        </p:nvSpPr>
        <p:spPr>
          <a:xfrm>
            <a:off x="262467" y="1500199"/>
            <a:ext cx="696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✔️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1D91F-38F3-EDC8-5612-9635FA6968C6}"/>
              </a:ext>
            </a:extLst>
          </p:cNvPr>
          <p:cNvSpPr txBox="1"/>
          <p:nvPr/>
        </p:nvSpPr>
        <p:spPr>
          <a:xfrm>
            <a:off x="262467" y="4619138"/>
            <a:ext cx="821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05767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E80AD0-5142-32FE-0807-8BBD4F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B494E-3F89-B41B-1C6D-FFEADE74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-114300"/>
            <a:ext cx="9144000" cy="75970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F78ADB-A8B8-6487-295D-74C96DE1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962025"/>
            <a:ext cx="9709212" cy="4800600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FRODO NO PUEDE MÁS, CON </a:t>
            </a:r>
            <a:r>
              <a:rPr lang="es-ES">
                <a:solidFill>
                  <a:schemeClr val="accent3">
                    <a:lumMod val="20000"/>
                    <a:lumOff val="80000"/>
                  </a:schemeClr>
                </a:solidFill>
              </a:rPr>
              <a:t>CASI 10 VISITAS </a:t>
            </a:r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 DIA, TERMINA LA TARDE EN UN BAR CON UNES AMIGES DESEANDO QUE LLEGUE EL FIN DE SEMANA</a:t>
            </a:r>
          </a:p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TRAS VARIOS MESES SE PIDE UNA BAJA POR ESTRÉS ANTE LA INCAPACIDAD DE ABSORBER  TODA LA CARGA PSICOLOGICA QUE LLEVA SU TRABAJO Y EL EXCESO DE CARGA POR LAS BAJAS DE SUS COMPAÑERES.</a:t>
            </a:r>
          </a:p>
          <a:p>
            <a:pPr algn="l"/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 NO ES EL UNICO….</a:t>
            </a:r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169156-6106-B18A-9EFE-109C384A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71" y="2905125"/>
            <a:ext cx="3645779" cy="36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7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C64D4D-AA85-98AA-9910-3B037F05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CCE5B6-4C9F-3479-B614-BFFE31F8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67"/>
            <a:ext cx="10515600" cy="591449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442FB4-1485-6F99-E739-CF52C9C71445}"/>
              </a:ext>
            </a:extLst>
          </p:cNvPr>
          <p:cNvSpPr/>
          <p:nvPr/>
        </p:nvSpPr>
        <p:spPr>
          <a:xfrm>
            <a:off x="2370399" y="1927053"/>
            <a:ext cx="687547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MUCHAS GRACIAS POR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 ATENCION</a:t>
            </a:r>
          </a:p>
          <a:p>
            <a:pPr algn="ctr"/>
            <a:endParaRPr lang="es-E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21487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7C815E-D534-A6E2-3F09-E9480605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E14675-D27C-3799-F5C3-F06A485A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ESTABLECIMIENTO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B304C-D237-B942-DE91-F821C1C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149"/>
            <a:ext cx="10515600" cy="231498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b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HAY MUCHA DEMANDA DE AYUDAS EN DETERMINADOS DISTRITOS (VALORAR SI ES EN TODOS) Y POCO PERSONAL PARA ABSORBER ESTA DEMANDA EN EL SERVICIO DE ATENCION PRIMARIA</a:t>
            </a: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VALORAR SI HAY SUFICIENTES RECURSOS NO HUMANOS PARA ATENDER LAS DEMANDAS DE LOS USUARIOS</a:t>
            </a: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0410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5FF9DE-81F1-3DD1-EE90-487C8BE0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D681C3-A22B-D83A-318F-4377EE18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590" y="190208"/>
            <a:ext cx="9144000" cy="866235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PRESENTANDO A NUESTRO PROTAGONISTA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80B570-B00F-0277-85AE-FAC65A54A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936" y="2636632"/>
            <a:ext cx="8101173" cy="2352621"/>
          </a:xfrm>
        </p:spPr>
        <p:txBody>
          <a:bodyPr>
            <a:normAutofit/>
          </a:bodyPr>
          <a:lstStyle/>
          <a:p>
            <a:pPr algn="l"/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ESTE ES FRODO, TRABAJADOR SOCIAL EN EL DISTRITO DE VILLA DE VALLECAS COMO TRABAJADOR DE ZONA </a:t>
            </a:r>
          </a:p>
          <a:p>
            <a:pPr algn="l"/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LLEVA TRABAJANDO DESDE HACE 15 AÑOS EN DIVERSOS CENTROS DE ATENCION PRIMARIA DE SERVICIOS SOCIALES DEL AYTO.</a:t>
            </a:r>
          </a:p>
          <a:p>
            <a:pPr algn="l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CC52BB-DFE8-35DB-1170-2914EE6B93D4}"/>
              </a:ext>
            </a:extLst>
          </p:cNvPr>
          <p:cNvSpPr txBox="1"/>
          <p:nvPr/>
        </p:nvSpPr>
        <p:spPr>
          <a:xfrm>
            <a:off x="7794595" y="6454066"/>
            <a:ext cx="3781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TODO LO AQUÍ COMENTADO SE BASA EN DATOS REALES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1D0507-1A94-2806-5B87-456F1765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0" b="100000" l="43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09" y="2917218"/>
            <a:ext cx="2501310" cy="29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83AEB6-663C-1820-AE32-1E859471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0ED137-94C0-B3BD-9598-1268A8D1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"/>
            <a:ext cx="10515600" cy="85112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SITUACION ECONOMICA DE LOS DISTRITOS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8CDACE-EA75-D544-9B80-4A82B172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569" y="549303"/>
            <a:ext cx="9353139" cy="63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7DA456-5267-7DFC-42C5-AC37898ED884}"/>
              </a:ext>
            </a:extLst>
          </p:cNvPr>
          <p:cNvSpPr txBox="1"/>
          <p:nvPr/>
        </p:nvSpPr>
        <p:spPr>
          <a:xfrm>
            <a:off x="10786737" y="878889"/>
            <a:ext cx="1216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HAY QUE HACER NOTAR QUE EN LOS ULTIMOS 20 AÑOS SE HAN CREADO </a:t>
            </a:r>
            <a:r>
              <a:rPr lang="es-ES" sz="1200" dirty="0" err="1"/>
              <a:t>PAUs</a:t>
            </a:r>
            <a:r>
              <a:rPr lang="es-ES" sz="1200" dirty="0"/>
              <a:t> EN DIVERSOS DISTRITOS DE LOS QUE APARECEN AQUÍ CON MENOR RENTA MEDIA</a:t>
            </a:r>
          </a:p>
        </p:txBody>
      </p:sp>
    </p:spTree>
    <p:extLst>
      <p:ext uri="{BB962C8B-B14F-4D97-AF65-F5344CB8AC3E}">
        <p14:creationId xmlns:p14="http://schemas.microsoft.com/office/powerpoint/2010/main" val="6528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AE2F23D-CC7E-271B-22E8-B9057168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C65F78-1379-6D8D-13EB-2E732AB3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Nº</a:t>
            </a:r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TRABAJADORES SOCIALES POR DISTRITO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046EFF9-11A5-83B6-105B-FCFCEBD28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b="1664"/>
          <a:stretch/>
        </p:blipFill>
        <p:spPr>
          <a:xfrm>
            <a:off x="21997" y="1185333"/>
            <a:ext cx="10086273" cy="5662654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0041BA-9864-DF6A-6D7C-14BDCFC6128D}"/>
              </a:ext>
            </a:extLst>
          </p:cNvPr>
          <p:cNvSpPr txBox="1"/>
          <p:nvPr/>
        </p:nvSpPr>
        <p:spPr>
          <a:xfrm>
            <a:off x="5844585" y="1264562"/>
            <a:ext cx="419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EN ESTA GRAFICA NO APARECEN TODOS LOS TRABAJADORES SOCIALES QUE ACTUALMENTE ESTAN EN EL AYTO. , DADO QUE NO SE DISPONE DE ESTA INFORMACIÓN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9D766F-E6B7-4D1A-A114-E7BEACDE4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66822"/>
              </p:ext>
            </p:extLst>
          </p:nvPr>
        </p:nvGraphicFramePr>
        <p:xfrm>
          <a:off x="10108270" y="1369968"/>
          <a:ext cx="1955800" cy="4029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05129406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04860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effectLst/>
                        </a:rPr>
                        <a:t>Nombre distrito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 err="1">
                          <a:effectLst/>
                        </a:rPr>
                        <a:t>Nº</a:t>
                      </a:r>
                      <a:r>
                        <a:rPr lang="es-ES" sz="1100" b="1" u="none" strike="noStrike" dirty="0">
                          <a:effectLst/>
                        </a:rPr>
                        <a:t> Centros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1906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Arganzuela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24776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Barajas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7909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Carabanchel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167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Centro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9159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Chamartín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588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Chamberí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89825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Ciudad Lineal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0279852"/>
                  </a:ext>
                </a:extLst>
              </a:tr>
              <a:tr h="18106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Fuencarral-El pardo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586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Hortaleza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00280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Latina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4507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Moncloa-Aravaca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7185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Moratalaz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7499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Puente de Vallecas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8775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Retiro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807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Salamanca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7745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San Blas-Canillejas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1409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Tetuan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9159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Usera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6435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Vicalvaro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61897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Villa de Vallecas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4711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Villaverde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112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1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17111C5-0CD9-EDCC-33FD-ACC3DAD8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5AB2AC0-A5EF-8E4C-B110-898B98F85107}"/>
              </a:ext>
            </a:extLst>
          </p:cNvPr>
          <p:cNvSpPr txBox="1"/>
          <p:nvPr/>
        </p:nvSpPr>
        <p:spPr>
          <a:xfrm>
            <a:off x="1016000" y="611201"/>
            <a:ext cx="9821333" cy="97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hlinkClick r:id="rId3" action="ppaction://hlinkfile"/>
              </a:rPr>
              <a:t>DATOS GENERALES DE LOS CSS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953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18A41C-C5A8-9CDA-85A4-36C7918A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FC7175-172C-2295-312F-53EEB5C5D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592"/>
            <a:ext cx="9144000" cy="830725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COMO ES UN DIA EN LA VIDA DE FRODO?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84938B-95B3-3525-9EA5-C3AC51AD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49" y="1096326"/>
            <a:ext cx="5314951" cy="5580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ECFDAB-CB62-654F-61C4-A306E1F4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46" y="1466850"/>
            <a:ext cx="1275086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3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3F8684-17D0-0269-A9CF-B735F409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9EA4-8422-F165-C32E-CBC98059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80"/>
            <a:ext cx="10515600" cy="824137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RELACION EXISTENTE ENTRE DIFERENTES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12EE-CEE7-6D02-78F3-13215B20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433" y="635746"/>
            <a:ext cx="5943376" cy="615897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CC50597-3405-7E13-9089-505C7D8643DB}"/>
              </a:ext>
            </a:extLst>
          </p:cNvPr>
          <p:cNvSpPr/>
          <p:nvPr/>
        </p:nvSpPr>
        <p:spPr>
          <a:xfrm>
            <a:off x="4238160" y="3961589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F112A74-832C-3083-4194-6C7902C2481A}"/>
              </a:ext>
            </a:extLst>
          </p:cNvPr>
          <p:cNvSpPr/>
          <p:nvPr/>
        </p:nvSpPr>
        <p:spPr>
          <a:xfrm>
            <a:off x="3037361" y="3961589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F532F03-182F-5B2F-2A12-9079A52C200A}"/>
              </a:ext>
            </a:extLst>
          </p:cNvPr>
          <p:cNvSpPr/>
          <p:nvPr/>
        </p:nvSpPr>
        <p:spPr>
          <a:xfrm>
            <a:off x="3018311" y="2522736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86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E9DD19-C78E-C0CD-8513-07F21981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E00860-31DD-B073-ECD7-2B83A797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902"/>
            <a:ext cx="10515600" cy="78124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INDICES DE ATENCION AL CIUDADANO AL DIA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D2D11B-9947-1646-D6C2-3B701EB62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8" y="471017"/>
            <a:ext cx="10160001" cy="654517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7B9D4B21-6EF9-02E7-88C6-47115E409628}"/>
              </a:ext>
            </a:extLst>
          </p:cNvPr>
          <p:cNvSpPr/>
          <p:nvPr/>
        </p:nvSpPr>
        <p:spPr>
          <a:xfrm>
            <a:off x="3640663" y="2067525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8C7371F-E48A-2362-5568-7E6FAE976DD3}"/>
              </a:ext>
            </a:extLst>
          </p:cNvPr>
          <p:cNvSpPr/>
          <p:nvPr/>
        </p:nvSpPr>
        <p:spPr>
          <a:xfrm>
            <a:off x="1964258" y="3464522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B0DEEB1-9547-F74B-7F80-F04281B7BF6B}"/>
              </a:ext>
            </a:extLst>
          </p:cNvPr>
          <p:cNvSpPr/>
          <p:nvPr/>
        </p:nvSpPr>
        <p:spPr>
          <a:xfrm>
            <a:off x="2667001" y="3938663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7008D3-991A-3DE8-DEFE-C69ABA726671}"/>
              </a:ext>
            </a:extLst>
          </p:cNvPr>
          <p:cNvSpPr/>
          <p:nvPr/>
        </p:nvSpPr>
        <p:spPr>
          <a:xfrm>
            <a:off x="4622801" y="4006394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34D81F-4CE4-BF4A-1F56-732C78A3D33F}"/>
              </a:ext>
            </a:extLst>
          </p:cNvPr>
          <p:cNvSpPr/>
          <p:nvPr/>
        </p:nvSpPr>
        <p:spPr>
          <a:xfrm>
            <a:off x="4343400" y="3997925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18D929B-8BA3-A6FD-B568-E4DE3298F9C2}"/>
              </a:ext>
            </a:extLst>
          </p:cNvPr>
          <p:cNvSpPr/>
          <p:nvPr/>
        </p:nvSpPr>
        <p:spPr>
          <a:xfrm>
            <a:off x="9025467" y="3930196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7343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456</Words>
  <Application>Microsoft Office PowerPoint</Application>
  <PresentationFormat>Panorámica</PresentationFormat>
  <Paragraphs>92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Tema de Office</vt:lpstr>
      <vt:lpstr>SITUACION DEL SERVICIO DE ATENCION PRIMARIA DE LOS SERVICIOS SOCIALES DEL AYTO. DE MADRID</vt:lpstr>
      <vt:lpstr>ESTABLECIMIENTO DE HIPOTESIS</vt:lpstr>
      <vt:lpstr>PRESENTANDO A NUESTRO PROTAGONISTA</vt:lpstr>
      <vt:lpstr>SITUACION ECONOMICA DE LOS DISTRITOS</vt:lpstr>
      <vt:lpstr>Nº TRABAJADORES SOCIALES POR DISTRITO</vt:lpstr>
      <vt:lpstr>Presentación de PowerPoint</vt:lpstr>
      <vt:lpstr>COMO ES UN DIA EN LA VIDA DE FRODO?</vt:lpstr>
      <vt:lpstr>RELACION EXISTENTE ENTRE DIFERENTES FACTORES</vt:lpstr>
      <vt:lpstr>INDICES DE ATENCION AL CIUDADANO AL DIA</vt:lpstr>
      <vt:lpstr>Presentación de PowerPoint</vt:lpstr>
      <vt:lpstr>RELACION DE LAS CITAS SOLICITADAS EN CENTRO EN FUNCION DEL NUMERO DE TRABAJADORES</vt:lpstr>
      <vt:lpstr>CONCLUSION EDA</vt:lpstr>
      <vt:lpstr>CONCLUSION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Tenorio</dc:creator>
  <cp:lastModifiedBy>Javier Tenorio</cp:lastModifiedBy>
  <cp:revision>34</cp:revision>
  <dcterms:created xsi:type="dcterms:W3CDTF">2022-07-20T15:56:32Z</dcterms:created>
  <dcterms:modified xsi:type="dcterms:W3CDTF">2022-07-25T11:35:20Z</dcterms:modified>
</cp:coreProperties>
</file>